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302" r:id="rId2"/>
    <p:sldId id="260" r:id="rId3"/>
    <p:sldId id="295" r:id="rId4"/>
    <p:sldId id="281" r:id="rId5"/>
    <p:sldId id="305" r:id="rId6"/>
    <p:sldId id="293" r:id="rId7"/>
    <p:sldId id="294" r:id="rId8"/>
    <p:sldId id="303" r:id="rId9"/>
    <p:sldId id="261" r:id="rId10"/>
    <p:sldId id="262" r:id="rId11"/>
    <p:sldId id="297" r:id="rId12"/>
    <p:sldId id="306" r:id="rId13"/>
    <p:sldId id="301" r:id="rId14"/>
    <p:sldId id="263" r:id="rId15"/>
    <p:sldId id="264" r:id="rId16"/>
    <p:sldId id="284" r:id="rId17"/>
    <p:sldId id="285" r:id="rId18"/>
    <p:sldId id="286" r:id="rId19"/>
    <p:sldId id="304" r:id="rId20"/>
    <p:sldId id="265" r:id="rId21"/>
    <p:sldId id="267" r:id="rId22"/>
    <p:sldId id="268" r:id="rId23"/>
    <p:sldId id="287" r:id="rId24"/>
    <p:sldId id="291" r:id="rId25"/>
    <p:sldId id="292" r:id="rId26"/>
    <p:sldId id="296" r:id="rId27"/>
    <p:sldId id="298" r:id="rId28"/>
    <p:sldId id="299" r:id="rId29"/>
    <p:sldId id="289" r:id="rId30"/>
    <p:sldId id="288" r:id="rId31"/>
    <p:sldId id="290" r:id="rId32"/>
  </p:sldIdLst>
  <p:sldSz cx="9144000" cy="5143500" type="screen16x9"/>
  <p:notesSz cx="6858000" cy="9144000"/>
  <p:embeddedFontLst>
    <p:embeddedFont>
      <p:font typeface="Alfa Slab One" panose="020B0604020202020204" charset="0"/>
      <p:regular r:id="rId34"/>
    </p:embeddedFont>
    <p:embeddedFont>
      <p:font typeface="Proxima Nova"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682"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gi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jpg>
</file>

<file path=ppt/media/image5.png>
</file>

<file path=ppt/media/image6.png>
</file>

<file path=ppt/media/image7.gi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9611398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assets.propublica.org/images/articles/20171121-facebook-retry-what-we-chose.jpg"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assets.propublica.org/images/articles/20171121-facebook-spanish-speakers-b.jpg" TargetMode="External"/><Relationship Id="rId3" Type="http://schemas.openxmlformats.org/officeDocument/2006/relationships/hyperlink" Target="https://assets.propublica.org/images/articles/20171121-facebook-retry-what-we-chose.jpg" TargetMode="External"/><Relationship Id="rId7" Type="http://schemas.openxmlformats.org/officeDocument/2006/relationships/hyperlink" Target="https://assets.propublica.org/images/articles/20171121-facebook-argentina-expats.jpg"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assets.propublica.org/images/articles/20171121-facebook-judaism.jpg" TargetMode="External"/><Relationship Id="rId5" Type="http://schemas.openxmlformats.org/officeDocument/2006/relationships/hyperlink" Target="https://assets.propublica.org/images/articles/20171121-facebook-ability.jpg" TargetMode="External"/><Relationship Id="rId4" Type="http://schemas.openxmlformats.org/officeDocument/2006/relationships/hyperlink" Target="https://assets.propublica.org/images/articles/20171121-facebook-family-status-parents-moms.jpg" TargetMode="External"/></Relationships>
</file>

<file path=ppt/notesSlides/_rels/notesSlide13.xml.rels><?xml version="1.0" encoding="UTF-8" standalone="yes"?>
<Relationships xmlns="http://schemas.openxmlformats.org/package/2006/relationships"><Relationship Id="rId8" Type="http://schemas.openxmlformats.org/officeDocument/2006/relationships/hyperlink" Target="https://assets.propublica.org/images/articles/20171121-facebook-spanish-speakers-b.jpg" TargetMode="External"/><Relationship Id="rId3" Type="http://schemas.openxmlformats.org/officeDocument/2006/relationships/hyperlink" Target="https://assets.propublica.org/images/articles/20171121-facebook-retry-what-we-chose.jpg" TargetMode="External"/><Relationship Id="rId7" Type="http://schemas.openxmlformats.org/officeDocument/2006/relationships/hyperlink" Target="https://assets.propublica.org/images/articles/20171121-facebook-argentina-expats.jpg" TargetMode="External"/><Relationship Id="rId2" Type="http://schemas.openxmlformats.org/officeDocument/2006/relationships/slide" Target="../slides/slide22.xml"/><Relationship Id="rId1" Type="http://schemas.openxmlformats.org/officeDocument/2006/relationships/notesMaster" Target="../notesMasters/notesMaster1.xml"/><Relationship Id="rId6" Type="http://schemas.openxmlformats.org/officeDocument/2006/relationships/hyperlink" Target="https://assets.propublica.org/images/articles/20171121-facebook-judaism.jpg" TargetMode="External"/><Relationship Id="rId5" Type="http://schemas.openxmlformats.org/officeDocument/2006/relationships/hyperlink" Target="https://assets.propublica.org/images/articles/20171121-facebook-ability.jpg" TargetMode="External"/><Relationship Id="rId4" Type="http://schemas.openxmlformats.org/officeDocument/2006/relationships/hyperlink" Target="https://assets.propublica.org/images/articles/20171121-facebook-family-status-parents-moms.jpg"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Strava</a:t>
            </a:r>
            <a:r>
              <a:rPr lang="en-US" baseline="0" dirty="0" smtClean="0"/>
              <a:t> global </a:t>
            </a:r>
            <a:r>
              <a:rPr lang="en-US" baseline="0" dirty="0" err="1" smtClean="0"/>
              <a:t>heatmap</a:t>
            </a:r>
            <a:endParaRPr lang="en-US" baseline="0" dirty="0" smtClean="0"/>
          </a:p>
          <a:p>
            <a:r>
              <a:rPr lang="en-US" baseline="0" dirty="0" smtClean="0"/>
              <a:t>Security issues identified in January 2018 by Nathan </a:t>
            </a:r>
            <a:r>
              <a:rPr lang="en-US" baseline="0" dirty="0" err="1" smtClean="0"/>
              <a:t>Ruser</a:t>
            </a:r>
            <a:r>
              <a:rPr lang="en-US" baseline="0" dirty="0" smtClean="0"/>
              <a:t>, an Australian undergraduate</a:t>
            </a:r>
            <a:endParaRPr lang="en-US" dirty="0"/>
          </a:p>
        </p:txBody>
      </p:sp>
    </p:spTree>
    <p:extLst>
      <p:ext uri="{BB962C8B-B14F-4D97-AF65-F5344CB8AC3E}">
        <p14:creationId xmlns:p14="http://schemas.microsoft.com/office/powerpoint/2010/main" val="34531196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New</a:t>
            </a:r>
            <a:r>
              <a:rPr lang="en-US" baseline="0" dirty="0" smtClean="0"/>
              <a:t> opt-in that was released after NBC broke story (screenshot from NBC article)</a:t>
            </a:r>
            <a:endParaRPr lang="en-US" dirty="0"/>
          </a:p>
        </p:txBody>
      </p:sp>
    </p:spTree>
    <p:extLst>
      <p:ext uri="{BB962C8B-B14F-4D97-AF65-F5344CB8AC3E}">
        <p14:creationId xmlns:p14="http://schemas.microsoft.com/office/powerpoint/2010/main" val="2239782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2016, </a:t>
            </a:r>
            <a:r>
              <a:rPr lang="en-US" dirty="0" err="1" smtClean="0"/>
              <a:t>ProPublica</a:t>
            </a:r>
            <a:r>
              <a:rPr lang="en-US" dirty="0" smtClean="0"/>
              <a:t> bought dozens of rental housing ads on Facebook, but asked that they not be shown to certain categories of users, such as </a:t>
            </a:r>
            <a:r>
              <a:rPr lang="en-US" dirty="0" smtClean="0">
                <a:hlinkClick r:id="rId3"/>
              </a:rPr>
              <a:t>African Americans</a:t>
            </a:r>
            <a:r>
              <a:rPr lang="en-US" dirty="0" smtClean="0"/>
              <a:t>, Asian Americans,</a:t>
            </a:r>
            <a:r>
              <a:rPr lang="en-US" baseline="0" dirty="0" smtClean="0"/>
              <a:t> Hispanics. Able to purchase the ads. In response, FB changed their system to require humans to review ads. </a:t>
            </a:r>
            <a:endParaRPr lang="en-US" dirty="0"/>
          </a:p>
        </p:txBody>
      </p:sp>
    </p:spTree>
    <p:extLst>
      <p:ext uri="{BB962C8B-B14F-4D97-AF65-F5344CB8AC3E}">
        <p14:creationId xmlns:p14="http://schemas.microsoft.com/office/powerpoint/2010/main" val="16226043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2017, </a:t>
            </a:r>
            <a:r>
              <a:rPr lang="en-US" dirty="0" err="1" smtClean="0"/>
              <a:t>ProPublica</a:t>
            </a:r>
            <a:r>
              <a:rPr lang="en-US" dirty="0" smtClean="0"/>
              <a:t> bought dozens of rental housing ads on Facebook, but asked that they not be shown to certain categories of users, such as </a:t>
            </a:r>
            <a:r>
              <a:rPr lang="en-US" dirty="0" smtClean="0">
                <a:hlinkClick r:id="rId3"/>
              </a:rPr>
              <a:t>African Americans</a:t>
            </a:r>
            <a:r>
              <a:rPr lang="en-US" dirty="0" smtClean="0"/>
              <a:t>, </a:t>
            </a:r>
            <a:r>
              <a:rPr lang="en-US" dirty="0" smtClean="0">
                <a:hlinkClick r:id="rId4"/>
              </a:rPr>
              <a:t>mothers of high school kids,</a:t>
            </a:r>
            <a:r>
              <a:rPr lang="en-US" dirty="0" smtClean="0"/>
              <a:t> </a:t>
            </a:r>
            <a:r>
              <a:rPr lang="en-US" dirty="0" smtClean="0">
                <a:hlinkClick r:id="rId5"/>
              </a:rPr>
              <a:t>people interested in wheelchair ramps</a:t>
            </a:r>
            <a:r>
              <a:rPr lang="en-US" dirty="0" smtClean="0"/>
              <a:t>, </a:t>
            </a:r>
            <a:r>
              <a:rPr lang="en-US" dirty="0" smtClean="0">
                <a:hlinkClick r:id="rId6"/>
              </a:rPr>
              <a:t>Jews</a:t>
            </a:r>
            <a:r>
              <a:rPr lang="en-US" dirty="0" smtClean="0"/>
              <a:t>, </a:t>
            </a:r>
            <a:r>
              <a:rPr lang="en-US" dirty="0" smtClean="0">
                <a:hlinkClick r:id="rId7"/>
              </a:rPr>
              <a:t>expats from Argentina</a:t>
            </a:r>
            <a:r>
              <a:rPr lang="en-US" dirty="0" smtClean="0"/>
              <a:t> and </a:t>
            </a:r>
            <a:r>
              <a:rPr lang="en-US" dirty="0" smtClean="0">
                <a:hlinkClick r:id="rId8"/>
              </a:rPr>
              <a:t>Spanish speakers</a:t>
            </a:r>
            <a:r>
              <a:rPr lang="en-US" dirty="0" smtClean="0"/>
              <a:t>. Approved</a:t>
            </a:r>
            <a:r>
              <a:rPr lang="en-US" baseline="0" dirty="0" smtClean="0"/>
              <a:t> by human reviewers within minutes.</a:t>
            </a:r>
            <a:endParaRPr lang="en-US" dirty="0"/>
          </a:p>
        </p:txBody>
      </p:sp>
    </p:spTree>
    <p:extLst>
      <p:ext uri="{BB962C8B-B14F-4D97-AF65-F5344CB8AC3E}">
        <p14:creationId xmlns:p14="http://schemas.microsoft.com/office/powerpoint/2010/main" val="18002272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smtClean="0"/>
              <a:t>2017, </a:t>
            </a:r>
            <a:r>
              <a:rPr lang="en-US" dirty="0" err="1" smtClean="0"/>
              <a:t>ProPublica</a:t>
            </a:r>
            <a:r>
              <a:rPr lang="en-US" dirty="0" smtClean="0"/>
              <a:t> bought dozens of rental housing ads on Facebook, but asked that they not be shown to certain categories of users, such as </a:t>
            </a:r>
            <a:r>
              <a:rPr lang="en-US" dirty="0" smtClean="0">
                <a:hlinkClick r:id="rId3"/>
              </a:rPr>
              <a:t>African Americans</a:t>
            </a:r>
            <a:r>
              <a:rPr lang="en-US" dirty="0" smtClean="0"/>
              <a:t>, </a:t>
            </a:r>
            <a:r>
              <a:rPr lang="en-US" dirty="0" smtClean="0">
                <a:hlinkClick r:id="rId4"/>
              </a:rPr>
              <a:t>mothers of high school kids,</a:t>
            </a:r>
            <a:r>
              <a:rPr lang="en-US" dirty="0" smtClean="0"/>
              <a:t> </a:t>
            </a:r>
            <a:r>
              <a:rPr lang="en-US" dirty="0" smtClean="0">
                <a:hlinkClick r:id="rId5"/>
              </a:rPr>
              <a:t>people interested in wheelchair ramps</a:t>
            </a:r>
            <a:r>
              <a:rPr lang="en-US" dirty="0" smtClean="0"/>
              <a:t>, </a:t>
            </a:r>
            <a:r>
              <a:rPr lang="en-US" dirty="0" smtClean="0">
                <a:hlinkClick r:id="rId6"/>
              </a:rPr>
              <a:t>Jews</a:t>
            </a:r>
            <a:r>
              <a:rPr lang="en-US" dirty="0" smtClean="0"/>
              <a:t>, </a:t>
            </a:r>
            <a:r>
              <a:rPr lang="en-US" dirty="0" smtClean="0">
                <a:hlinkClick r:id="rId7"/>
              </a:rPr>
              <a:t>expats from Argentina</a:t>
            </a:r>
            <a:r>
              <a:rPr lang="en-US" dirty="0" smtClean="0"/>
              <a:t> and </a:t>
            </a:r>
            <a:r>
              <a:rPr lang="en-US" dirty="0" smtClean="0">
                <a:hlinkClick r:id="rId8"/>
              </a:rPr>
              <a:t>Spanish speakers</a:t>
            </a:r>
            <a:r>
              <a:rPr lang="en-US" dirty="0" smtClean="0"/>
              <a:t>.</a:t>
            </a:r>
            <a:endParaRPr lang="en-US" dirty="0"/>
          </a:p>
        </p:txBody>
      </p:sp>
    </p:spTree>
    <p:extLst>
      <p:ext uri="{BB962C8B-B14F-4D97-AF65-F5344CB8AC3E}">
        <p14:creationId xmlns:p14="http://schemas.microsoft.com/office/powerpoint/2010/main" val="18053835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29498109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Well, when police get it wrong, it</a:t>
            </a:r>
            <a:r>
              <a:rPr lang="en-US" baseline="0" dirty="0" smtClean="0"/>
              <a:t> has real-life consequences</a:t>
            </a:r>
          </a:p>
          <a:p>
            <a:r>
              <a:rPr lang="en-US" baseline="0" dirty="0" smtClean="0"/>
              <a:t>Article talks about a man, Jorge Molina, who was arrested based on this cell data for a murder it later turned out he didn’t commit. “</a:t>
            </a:r>
            <a:r>
              <a:rPr lang="en-US" dirty="0" smtClean="0"/>
              <a:t>Mr. </a:t>
            </a:r>
            <a:r>
              <a:rPr lang="en-US" dirty="0" err="1" smtClean="0"/>
              <a:t>Litwak</a:t>
            </a:r>
            <a:r>
              <a:rPr lang="en-US" dirty="0" smtClean="0"/>
              <a:t> said his investigation found that Mr. Molina had sometimes signed in to other people’s phones to check his Google account. That could lead someone to appear in two places at once, though it was not clear whether that happened in this case.” His friend had</a:t>
            </a:r>
            <a:r>
              <a:rPr lang="en-US" baseline="0" dirty="0" smtClean="0"/>
              <a:t> texts and Uber receipts showing Molina was with him when the crime occurred. Police arrested Molina at his job and he spent a week in jail. He was fired from his job because of the arrest and his car was impounded (his mother’s boyfriend, who was later arrested for the crime, apparently used Molina’s car to commit the murder)</a:t>
            </a:r>
            <a:endParaRPr lang="en-US" dirty="0"/>
          </a:p>
        </p:txBody>
      </p:sp>
    </p:spTree>
    <p:extLst>
      <p:ext uri="{BB962C8B-B14F-4D97-AF65-F5344CB8AC3E}">
        <p14:creationId xmlns:p14="http://schemas.microsoft.com/office/powerpoint/2010/main" val="23100137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Lukis Anderson was charged with murder</a:t>
            </a:r>
            <a:r>
              <a:rPr lang="en-US" baseline="0" dirty="0" smtClean="0"/>
              <a:t> for a brutal home invasion and murder, even though he was in the hospital at the time of the crime</a:t>
            </a:r>
          </a:p>
          <a:p>
            <a:r>
              <a:rPr lang="en-US" baseline="0" dirty="0" smtClean="0"/>
              <a:t>His DNA was found on the victim’s fingernails; turned out that it was transferred by a paramedic who had taken Anderson to the hospital and later reported to the scene of the murder </a:t>
            </a:r>
          </a:p>
          <a:p>
            <a:r>
              <a:rPr lang="en-US" baseline="0" dirty="0" smtClean="0"/>
              <a:t>Anderson spent nearly 6 months in jail, and was facing a murder charge that could have carried the death penalty</a:t>
            </a:r>
            <a:endParaRPr lang="en-US" dirty="0"/>
          </a:p>
        </p:txBody>
      </p:sp>
    </p:spTree>
    <p:extLst>
      <p:ext uri="{BB962C8B-B14F-4D97-AF65-F5344CB8AC3E}">
        <p14:creationId xmlns:p14="http://schemas.microsoft.com/office/powerpoint/2010/main" val="23335286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Approximately 60% as of October 2018</a:t>
            </a:r>
          </a:p>
          <a:p>
            <a:r>
              <a:rPr lang="en-US" dirty="0" smtClean="0"/>
              <a:t>Estimated to go up to 90% within 2-3 years</a:t>
            </a:r>
          </a:p>
          <a:p>
            <a:r>
              <a:rPr lang="en-US" dirty="0" smtClean="0"/>
              <a:t>2008 Genetic Information</a:t>
            </a:r>
            <a:r>
              <a:rPr lang="en-US" baseline="0" dirty="0" smtClean="0"/>
              <a:t> Nondiscrimination Act prevents employers from discriminating based on DNA info about a person, but it’s going to get a whole lot easier </a:t>
            </a:r>
            <a:endParaRPr lang="en-US" dirty="0"/>
          </a:p>
        </p:txBody>
      </p:sp>
    </p:spTree>
    <p:extLst>
      <p:ext uri="{BB962C8B-B14F-4D97-AF65-F5344CB8AC3E}">
        <p14:creationId xmlns:p14="http://schemas.microsoft.com/office/powerpoint/2010/main" val="32271037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“LAPD has been expanding "Operation LASER," which uses near-real-time crime data to adjust police patrols on a daily or even hourly basis. “</a:t>
            </a:r>
          </a:p>
          <a:p>
            <a:r>
              <a:rPr lang="en-US" dirty="0" smtClean="0"/>
              <a:t>The "Chronic Offenders Bulletin" may be the most controversial element of LAPD's new data analytics strategy. It's a list of the people in a certain neighborhood who police think are most likely to commit crimes. Chronic offender status is based on a point score, which is calculated on the basis of his previous interactions with the justice system, or membership in a gang. The LAPD's new data search tools make calculating that score much simpler.”</a:t>
            </a:r>
          </a:p>
          <a:p>
            <a:r>
              <a:rPr lang="en-US" dirty="0" smtClean="0"/>
              <a:t>“the chronic offender formula is partly based on how often you have contacts with the police — "field interviews," she says. And those contacts are simply more likely in a place that already has more police patrols.</a:t>
            </a:r>
          </a:p>
          <a:p>
            <a:r>
              <a:rPr lang="en-US" dirty="0" smtClean="0"/>
              <a:t>"The bias is still very much inherent in the data that is being used, and the same communities are being impacted," she says.”</a:t>
            </a:r>
          </a:p>
        </p:txBody>
      </p:sp>
    </p:spTree>
    <p:extLst>
      <p:ext uri="{BB962C8B-B14F-4D97-AF65-F5344CB8AC3E}">
        <p14:creationId xmlns:p14="http://schemas.microsoft.com/office/powerpoint/2010/main" val="305804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FB distributes something called its</a:t>
            </a:r>
            <a:r>
              <a:rPr lang="en-US" baseline="0" dirty="0" smtClean="0"/>
              <a:t> “Software Developer Kit” to 3</a:t>
            </a:r>
            <a:r>
              <a:rPr lang="en-US" baseline="30000" dirty="0" smtClean="0"/>
              <a:t>rd</a:t>
            </a:r>
            <a:r>
              <a:rPr lang="en-US" baseline="0" dirty="0" smtClean="0"/>
              <a:t> party app developers. “</a:t>
            </a:r>
            <a:r>
              <a:rPr lang="en-US" dirty="0" smtClean="0"/>
              <a:t>Through its SDK, Facebook provides app developers with data about their users, including where you click, how long you use the app, and your location when you use it. In exchange, Facebook can access the data those apps collect, which it then uses to target advertising relevant to a user’s interests. That data doesn’t have your name attached, but as </a:t>
            </a:r>
            <a:r>
              <a:rPr lang="en-US" dirty="0" err="1" smtClean="0"/>
              <a:t>Mobilsicher</a:t>
            </a:r>
            <a:r>
              <a:rPr lang="en-US" dirty="0" smtClean="0"/>
              <a:t> shows, it’s far from anonymized, and it's transmitted to Facebook regardless of whether users are logged into the platform.”</a:t>
            </a:r>
          </a:p>
          <a:p>
            <a:r>
              <a:rPr lang="en-US" dirty="0" smtClean="0"/>
              <a:t>Includes: “IP address of the device that used the app, the type of device, time of use, and a user-specific Advertising ID, which allows Facebook to identify and link third-party app information to the people using those apps. “</a:t>
            </a:r>
          </a:p>
          <a:p>
            <a:r>
              <a:rPr lang="en-US" dirty="0" smtClean="0"/>
              <a:t>This</a:t>
            </a:r>
            <a:r>
              <a:rPr lang="en-US" baseline="0" dirty="0" smtClean="0"/>
              <a:t> co-locates information that people may want to keep separate</a:t>
            </a:r>
          </a:p>
          <a:p>
            <a:r>
              <a:rPr lang="en-US" baseline="0" dirty="0" smtClean="0"/>
              <a:t>“</a:t>
            </a:r>
            <a:r>
              <a:rPr lang="en-US" dirty="0" smtClean="0"/>
              <a:t>As long as you’ve logged into Facebook on your mobile device at some point (through your phone’s browser or the Facebook app itself), the company cross-references the Advertising ID and can link the third-party app information to your profile. And even if you don’t have a Facebook profile, the data can still be transmitted and collected with other third-party app data that corresponds to your unique Advertising ID.”</a:t>
            </a:r>
            <a:endParaRPr lang="en-US" dirty="0"/>
          </a:p>
        </p:txBody>
      </p:sp>
    </p:spTree>
    <p:extLst>
      <p:ext uri="{BB962C8B-B14F-4D97-AF65-F5344CB8AC3E}">
        <p14:creationId xmlns:p14="http://schemas.microsoft.com/office/powerpoint/2010/main" val="16108097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More than 100 million</a:t>
            </a:r>
            <a:r>
              <a:rPr lang="en-US" baseline="0" dirty="0" smtClean="0"/>
              <a:t> women track menstrual cycles on smart phones</a:t>
            </a:r>
          </a:p>
          <a:p>
            <a:r>
              <a:rPr lang="en-US" baseline="0" dirty="0" smtClean="0"/>
              <a:t>Apps sell info to advertisers</a:t>
            </a:r>
          </a:p>
          <a:p>
            <a:r>
              <a:rPr lang="en-US" baseline="0" dirty="0" err="1" smtClean="0"/>
              <a:t>Ovia</a:t>
            </a:r>
            <a:r>
              <a:rPr lang="en-US" baseline="0" dirty="0" smtClean="0"/>
              <a:t>, one app, marketing a paid version to insurers and employers</a:t>
            </a:r>
            <a:endParaRPr lang="en-US" dirty="0"/>
          </a:p>
        </p:txBody>
      </p:sp>
    </p:spTree>
    <p:extLst>
      <p:ext uri="{BB962C8B-B14F-4D97-AF65-F5344CB8AC3E}">
        <p14:creationId xmlns:p14="http://schemas.microsoft.com/office/powerpoint/2010/main" val="32555825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“Amazon.com Inc. employs thousands of people around the world to help improve the Alexa digital assistant powering its line of Echo speakers. The team listens to voice recordings captured in Echo owners’ homes and offices. The recordings are transcribed, annotated and then fed back into the software as part of an effort to eliminate gaps in Alexa’s understanding of human speech and help it better respond to commands. ”</a:t>
            </a:r>
          </a:p>
          <a:p>
            <a:r>
              <a:rPr lang="en-US" dirty="0" smtClean="0"/>
              <a:t>“A screenshot reviewed by Bloomberg shows that the recordings sent to the Alexa reviewers don’t provide a user’s full name and address but are associated with an account number, as well as the user’s first name and the device’s serial number.”</a:t>
            </a:r>
            <a:endParaRPr lang="en-US" dirty="0"/>
          </a:p>
        </p:txBody>
      </p:sp>
    </p:spTree>
    <p:extLst>
      <p:ext uri="{BB962C8B-B14F-4D97-AF65-F5344CB8AC3E}">
        <p14:creationId xmlns:p14="http://schemas.microsoft.com/office/powerpoint/2010/main" val="3238206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“Team members with access to Alexa users’ geographic coordinates can easily type them into third-party mapping software and find home residences, according to the employees, who signed nondisclosure agreements barring them from speaking publicly about the program.</a:t>
            </a:r>
          </a:p>
          <a:p>
            <a:r>
              <a:rPr lang="en-US" dirty="0" smtClean="0"/>
              <a:t>While there’s no indication Amazon employees with access to the data have attempted to track down individual users, two members of the Alexa team expressed concern to Bloomberg that Amazon was granting unnecessarily broad access to customer data that would make it easy to identify a device’s owner.”</a:t>
            </a:r>
          </a:p>
        </p:txBody>
      </p:sp>
    </p:spTree>
    <p:extLst>
      <p:ext uri="{BB962C8B-B14F-4D97-AF65-F5344CB8AC3E}">
        <p14:creationId xmlns:p14="http://schemas.microsoft.com/office/powerpoint/2010/main" val="15795992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42447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GSK bought a $300K stake</a:t>
            </a:r>
            <a:r>
              <a:rPr lang="en-US" baseline="0" dirty="0" smtClean="0"/>
              <a:t> in 23andMe, using client’s DNA to develop new drugs</a:t>
            </a:r>
          </a:p>
          <a:p>
            <a:r>
              <a:rPr lang="en-US" baseline="0" dirty="0" smtClean="0"/>
              <a:t>People paid for the service but will not be compensated for the use of their DNA; will have to pay for the drugs their genetic information is used to develop </a:t>
            </a:r>
            <a:endParaRPr lang="en-US" dirty="0"/>
          </a:p>
        </p:txBody>
      </p:sp>
    </p:spTree>
    <p:extLst>
      <p:ext uri="{BB962C8B-B14F-4D97-AF65-F5344CB8AC3E}">
        <p14:creationId xmlns:p14="http://schemas.microsoft.com/office/powerpoint/2010/main" val="1072277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Unclear</a:t>
            </a:r>
            <a:r>
              <a:rPr lang="en-US" baseline="0" dirty="0" smtClean="0"/>
              <a:t> to users that when then clicked “OK” to share location data, that data was going to be sold to advertisers, stores, and investors</a:t>
            </a:r>
          </a:p>
          <a:p>
            <a:r>
              <a:rPr lang="en-US" baseline="0" dirty="0" smtClean="0"/>
              <a:t>Location logs supposedly anonymized (i.e. not sold with user name), but include as many as 14K location data points per user per day</a:t>
            </a:r>
            <a:endParaRPr lang="en-US" dirty="0"/>
          </a:p>
        </p:txBody>
      </p:sp>
    </p:spTree>
    <p:extLst>
      <p:ext uri="{BB962C8B-B14F-4D97-AF65-F5344CB8AC3E}">
        <p14:creationId xmlns:p14="http://schemas.microsoft.com/office/powerpoint/2010/main" val="629966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https://www.everalbum.com/#main vs. https://ever.ai</a:t>
            </a:r>
          </a:p>
          <a:p>
            <a:r>
              <a:rPr lang="en-US" dirty="0" smtClean="0"/>
              <a:t>Ever photo app, marketed to help</a:t>
            </a:r>
            <a:r>
              <a:rPr lang="en-US" baseline="0" dirty="0" smtClean="0"/>
              <a:t> people save space on phones by storing photos in cloud and making albums</a:t>
            </a:r>
          </a:p>
          <a:p>
            <a:r>
              <a:rPr lang="en-US" baseline="0" dirty="0" smtClean="0"/>
              <a:t>Didn’t make clear to users that these data were being used to train facial recognition tech that was being marketed to law enforcement, military, etc. </a:t>
            </a:r>
            <a:endParaRPr lang="en-US" dirty="0"/>
          </a:p>
        </p:txBody>
      </p:sp>
    </p:spTree>
    <p:extLst>
      <p:ext uri="{BB962C8B-B14F-4D97-AF65-F5344CB8AC3E}">
        <p14:creationId xmlns:p14="http://schemas.microsoft.com/office/powerpoint/2010/main" val="764720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490875"/>
            <a:ext cx="2808000" cy="30780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83800" cy="4090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67925"/>
            <a:ext cx="8520600" cy="1980000"/>
          </a:xfrm>
          <a:prstGeom prst="rect">
            <a:avLst/>
          </a:prstGeom>
        </p:spPr>
        <p:txBody>
          <a:bodyPr spcFirstLastPara="1" wrap="square" lIns="91425" tIns="91425" rIns="91425" bIns="91425" anchor="ctr" anchorCtr="0"/>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a:spLocks noGrp="1"/>
          </p:cNvSpPr>
          <p:nvPr>
            <p:ph type="body" idx="1"/>
          </p:nvPr>
        </p:nvSpPr>
        <p:spPr>
          <a:xfrm>
            <a:off x="311700" y="3224250"/>
            <a:ext cx="85206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480550"/>
            <a:ext cx="8114400" cy="2445900"/>
          </a:xfrm>
          <a:prstGeom prst="rect">
            <a:avLst/>
          </a:prstGeom>
        </p:spPr>
        <p:txBody>
          <a:bodyPr spcFirstLastPara="1" wrap="square" lIns="91425" tIns="91425" rIns="91425" bIns="91425" anchor="b" anchorCtr="0"/>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105038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marL="914400" lvl="1"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marL="1371600" lvl="2"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marL="1828800" lvl="3"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marL="2286000" lvl="4"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marL="2743200" lvl="5"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marL="3200400" lvl="6"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marL="3657600" lvl="7" indent="-3175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marL="4114800" lvl="8" indent="-31750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2" r:id="rId2"/>
    <p:sldLayoutId id="2147483653" r:id="rId3"/>
    <p:sldLayoutId id="2147483654" r:id="rId4"/>
    <p:sldLayoutId id="2147483656" r:id="rId5"/>
    <p:sldLayoutId id="2147483657" r:id="rId6"/>
    <p:sldLayoutId id="2147483658" r:id="rId7"/>
    <p:sldLayoutId id="2147483660"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hyperlink" Target="https://www.usatoday.com/story/tech/nation-now/2017/07/25/roomba-plans-sell-maps-users-homes/508578001/"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hyperlink" Target="https://www.forbes.com/sites/matthewherper/2018/07/25/23andme-gets-300-million-boost-from-glaxo-to-develop-new-drugs/#494939bb3213"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arstechnica.com/tech-policy/2017/03/senate-votes-to-let-isps-sell-your-web-browsing-history-to-advertisers/" TargetMode="External"/><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hyperlink" Target="https://www.nytimes.com/2019/01/03/technology/weather-channel-app-lawsuit.ht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hyperlink" Target="https://www.nbcnews.com/tech/security/millions-people-uploaded-photos-ever-app-then-company-used-them-n1003371" TargetMode="External"/><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nytimes.com/2018/01/29/world/middleeast/strava-heat-map.html?searchResultPosition=2"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hyperlink" Target="https://www.propublica.org/article/facebook-lets-advertisers-exclude-users-by-race"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hyperlink" Target="https://www.propublica.org/article/facebook-advertising-discrimination-housing-race-sex-national-origin"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hyperlink" Target="https://www.propublica.org/article/hud-sues-facebook-housing-discrimination-advertising-algorithms"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www.politico.com/story/2019/02/03/health-risk-scores-opioid-abuse-1139978" TargetMode="External"/><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hyperlink" Target="https://www.nytimes.com/interactive/2019/04/13/us/google-location-tracking-police.html"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hyperlink" Target="https://www.themarshallproject.org/2018/04/19/framed-for-murder-by-his-own-dna"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hyperlink" Target="https://www.nytimes.com/2018/10/11/science/science-genetic-genealogy-study.html?rref=collection/sectioncollection/health&amp;action=click&amp;contentCollection=health&amp;region=stream&amp;module=stream_unit&amp;version=latest&amp;contentPlacement=31&amp;pgtype=sectionfr"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npr.org/2018/06/25/622715984/how-data-analysis-is-driving-policing"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www.amazon.jobs/en/jobs/836421/managing-editor-news" TargetMode="External"/><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www.buzzfeednews.com/article/charliewarzel/apps-are-revealing-your-private-information-to-facebook-and"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 Id="rId4" Type="http://schemas.openxmlformats.org/officeDocument/2006/relationships/hyperlink" Target="https://www.niemanlab.org/2019/04/a-doorbell-company-owned-by-amazon-wants-to-start-producing-crime-news-and-itll-definitely-end-well/"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www.pewresearch.org/fact-tank/2019/01/03/5-facts-about-crime-in-the-u-s/" TargetMode="External"/><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hyperlink" Target="https://www.bloomberg.com/news/articles/2019-01-24/how-period-tracking-apps-are-monetizing-women-s-extremely-personal-data" TargetMode="Externa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www.bloomberg.com/news/articles/2019-04-10/is-anyone-listening-to-you-on-alexa-a-global-team-reviews-audio"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hyperlink" Target="https://www.bloomberg.com/news/articles/2019-04-24/amazon-s-alexa-reviewers-can-access-customers-home-addresse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t>Can this technology be used in ways other than how it’s marketed?</a:t>
            </a:r>
            <a:endParaRPr lang="en-US" sz="5400" dirty="0"/>
          </a:p>
        </p:txBody>
      </p:sp>
    </p:spTree>
    <p:extLst>
      <p:ext uri="{BB962C8B-B14F-4D97-AF65-F5344CB8AC3E}">
        <p14:creationId xmlns:p14="http://schemas.microsoft.com/office/powerpoint/2010/main" val="21573110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44020"/>
            <a:ext cx="6419423" cy="4664300"/>
          </a:xfrm>
          <a:prstGeom prst="rect">
            <a:avLst/>
          </a:prstGeom>
        </p:spPr>
      </p:pic>
      <p:sp>
        <p:nvSpPr>
          <p:cNvPr id="3" name="Rectangle 2"/>
          <p:cNvSpPr/>
          <p:nvPr/>
        </p:nvSpPr>
        <p:spPr>
          <a:xfrm>
            <a:off x="0" y="4620280"/>
            <a:ext cx="6391962" cy="523220"/>
          </a:xfrm>
          <a:prstGeom prst="rect">
            <a:avLst/>
          </a:prstGeom>
        </p:spPr>
        <p:txBody>
          <a:bodyPr wrap="square">
            <a:spAutoFit/>
          </a:bodyPr>
          <a:lstStyle/>
          <a:p>
            <a:r>
              <a:rPr lang="en-US" dirty="0"/>
              <a:t>From: </a:t>
            </a:r>
            <a:r>
              <a:rPr lang="en-US" dirty="0">
                <a:hlinkClick r:id="rId4"/>
              </a:rPr>
              <a:t>https://www.usatoday.com/story/tech/nation-now/2017/07/25/roomba-plans-sell-maps-users-homes/508578001</a:t>
            </a:r>
            <a:r>
              <a:rPr lang="en-US" dirty="0" smtClean="0">
                <a:hlinkClick r:id="rId4"/>
              </a:rPr>
              <a:t>/</a:t>
            </a:r>
            <a:r>
              <a:rPr lang="en-US" dirty="0" smtClean="0"/>
              <a:t> </a:t>
            </a:r>
            <a:endParaRPr lang="en-US" dirty="0"/>
          </a:p>
        </p:txBody>
      </p:sp>
    </p:spTree>
    <p:extLst>
      <p:ext uri="{BB962C8B-B14F-4D97-AF65-F5344CB8AC3E}">
        <p14:creationId xmlns:p14="http://schemas.microsoft.com/office/powerpoint/2010/main" val="2809618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200616" cy="5143500"/>
          </a:xfrm>
          <a:prstGeom prst="rect">
            <a:avLst/>
          </a:prstGeom>
        </p:spPr>
      </p:pic>
      <p:sp>
        <p:nvSpPr>
          <p:cNvPr id="3" name="TextBox 2"/>
          <p:cNvSpPr txBox="1"/>
          <p:nvPr/>
        </p:nvSpPr>
        <p:spPr>
          <a:xfrm>
            <a:off x="6341327" y="163551"/>
            <a:ext cx="2676293" cy="1384995"/>
          </a:xfrm>
          <a:prstGeom prst="rect">
            <a:avLst/>
          </a:prstGeom>
          <a:noFill/>
        </p:spPr>
        <p:txBody>
          <a:bodyPr wrap="square" rtlCol="0">
            <a:spAutoFit/>
          </a:bodyPr>
          <a:lstStyle/>
          <a:p>
            <a:r>
              <a:rPr lang="en-US" dirty="0"/>
              <a:t>From: </a:t>
            </a:r>
            <a:r>
              <a:rPr lang="en-US" dirty="0">
                <a:hlinkClick r:id="rId4"/>
              </a:rPr>
              <a:t>https://www.forbes.com/sites/matthewherper/2018/07/25/23andme-gets-300-million-boost-from-glaxo-to-develop-new-drugs/#</a:t>
            </a:r>
            <a:r>
              <a:rPr lang="en-US" dirty="0" smtClean="0">
                <a:hlinkClick r:id="rId4"/>
              </a:rPr>
              <a:t>494939bb3213</a:t>
            </a:r>
            <a:r>
              <a:rPr lang="en-US" dirty="0" smtClean="0"/>
              <a:t> </a:t>
            </a:r>
            <a:endParaRPr lang="en-US" dirty="0"/>
          </a:p>
        </p:txBody>
      </p:sp>
    </p:spTree>
    <p:extLst>
      <p:ext uri="{BB962C8B-B14F-4D97-AF65-F5344CB8AC3E}">
        <p14:creationId xmlns:p14="http://schemas.microsoft.com/office/powerpoint/2010/main" val="35602307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372" y="0"/>
            <a:ext cx="6636982" cy="5143500"/>
          </a:xfrm>
          <a:prstGeom prst="rect">
            <a:avLst/>
          </a:prstGeom>
        </p:spPr>
      </p:pic>
      <p:sp>
        <p:nvSpPr>
          <p:cNvPr id="3" name="TextBox 2"/>
          <p:cNvSpPr txBox="1"/>
          <p:nvPr/>
        </p:nvSpPr>
        <p:spPr>
          <a:xfrm>
            <a:off x="7000875" y="185738"/>
            <a:ext cx="1771650" cy="1815882"/>
          </a:xfrm>
          <a:prstGeom prst="rect">
            <a:avLst/>
          </a:prstGeom>
          <a:noFill/>
        </p:spPr>
        <p:txBody>
          <a:bodyPr wrap="square" rtlCol="0">
            <a:spAutoFit/>
          </a:bodyPr>
          <a:lstStyle/>
          <a:p>
            <a:r>
              <a:rPr lang="en-US" dirty="0"/>
              <a:t>From: </a:t>
            </a:r>
            <a:r>
              <a:rPr lang="en-US" dirty="0">
                <a:hlinkClick r:id="rId3"/>
              </a:rPr>
              <a:t>https://arstechnica.com/tech-policy/2017/03/senate-votes-to-let-isps-sell-your-web-browsing-history-to-advertisers</a:t>
            </a:r>
            <a:r>
              <a:rPr lang="en-US" dirty="0" smtClean="0">
                <a:hlinkClick r:id="rId3"/>
              </a:rPr>
              <a:t>/</a:t>
            </a:r>
            <a:r>
              <a:rPr lang="en-US" dirty="0" smtClean="0"/>
              <a:t> </a:t>
            </a:r>
            <a:endParaRPr lang="en-US" dirty="0"/>
          </a:p>
        </p:txBody>
      </p:sp>
    </p:spTree>
    <p:extLst>
      <p:ext uri="{BB962C8B-B14F-4D97-AF65-F5344CB8AC3E}">
        <p14:creationId xmlns:p14="http://schemas.microsoft.com/office/powerpoint/2010/main" val="37251846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I’m getting this thing for free, </a:t>
            </a:r>
            <a:r>
              <a:rPr lang="en-US" dirty="0" smtClean="0"/>
              <a:t>how is it funded?</a:t>
            </a:r>
            <a:endParaRPr lang="en-US" dirty="0"/>
          </a:p>
        </p:txBody>
      </p:sp>
    </p:spTree>
    <p:extLst>
      <p:ext uri="{BB962C8B-B14F-4D97-AF65-F5344CB8AC3E}">
        <p14:creationId xmlns:p14="http://schemas.microsoft.com/office/powerpoint/2010/main" val="35796223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93219" y="105252"/>
            <a:ext cx="3429000" cy="5872164"/>
          </a:xfrm>
          <a:prstGeom prst="rect">
            <a:avLst/>
          </a:prstGeom>
        </p:spPr>
      </p:pic>
    </p:spTree>
    <p:extLst>
      <p:ext uri="{BB962C8B-B14F-4D97-AF65-F5344CB8AC3E}">
        <p14:creationId xmlns:p14="http://schemas.microsoft.com/office/powerpoint/2010/main" val="9943966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9287" y="120282"/>
            <a:ext cx="4949939" cy="4355074"/>
          </a:xfrm>
          <a:prstGeom prst="rect">
            <a:avLst/>
          </a:prstGeom>
        </p:spPr>
      </p:pic>
      <p:sp>
        <p:nvSpPr>
          <p:cNvPr id="3" name="Rectangle 2"/>
          <p:cNvSpPr/>
          <p:nvPr/>
        </p:nvSpPr>
        <p:spPr>
          <a:xfrm>
            <a:off x="556632" y="4594064"/>
            <a:ext cx="7715250" cy="307777"/>
          </a:xfrm>
          <a:prstGeom prst="rect">
            <a:avLst/>
          </a:prstGeom>
        </p:spPr>
        <p:txBody>
          <a:bodyPr wrap="square">
            <a:spAutoFit/>
          </a:bodyPr>
          <a:lstStyle/>
          <a:p>
            <a:r>
              <a:rPr lang="en-US" dirty="0"/>
              <a:t>From: </a:t>
            </a:r>
            <a:r>
              <a:rPr lang="en-US" dirty="0">
                <a:hlinkClick r:id="rId4"/>
              </a:rPr>
              <a:t>https://</a:t>
            </a:r>
            <a:r>
              <a:rPr lang="en-US" dirty="0" smtClean="0">
                <a:hlinkClick r:id="rId4"/>
              </a:rPr>
              <a:t>www.nytimes.com/2019/01/03/technology/weather-channel-app-lawsuit.html</a:t>
            </a:r>
            <a:r>
              <a:rPr lang="en-US" dirty="0" smtClean="0"/>
              <a:t> </a:t>
            </a:r>
            <a:endParaRPr lang="en-US" dirty="0"/>
          </a:p>
        </p:txBody>
      </p:sp>
    </p:spTree>
    <p:extLst>
      <p:ext uri="{BB962C8B-B14F-4D97-AF65-F5344CB8AC3E}">
        <p14:creationId xmlns:p14="http://schemas.microsoft.com/office/powerpoint/2010/main" val="24221139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881" y="126794"/>
            <a:ext cx="9605632" cy="5016706"/>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587" y="63397"/>
            <a:ext cx="8999413" cy="5143500"/>
          </a:xfrm>
          <a:prstGeom prst="rect">
            <a:avLst/>
          </a:prstGeom>
        </p:spPr>
      </p:pic>
    </p:spTree>
    <p:extLst>
      <p:ext uri="{BB962C8B-B14F-4D97-AF65-F5344CB8AC3E}">
        <p14:creationId xmlns:p14="http://schemas.microsoft.com/office/powerpoint/2010/main" val="1828302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4252892"/>
          </a:xfrm>
          <a:prstGeom prst="rect">
            <a:avLst/>
          </a:prstGeom>
        </p:spPr>
      </p:pic>
      <p:sp>
        <p:nvSpPr>
          <p:cNvPr id="4" name="TextBox 3"/>
          <p:cNvSpPr txBox="1"/>
          <p:nvPr/>
        </p:nvSpPr>
        <p:spPr>
          <a:xfrm>
            <a:off x="192881" y="4543425"/>
            <a:ext cx="8565357" cy="523220"/>
          </a:xfrm>
          <a:prstGeom prst="rect">
            <a:avLst/>
          </a:prstGeom>
          <a:noFill/>
        </p:spPr>
        <p:txBody>
          <a:bodyPr wrap="square" rtlCol="0">
            <a:spAutoFit/>
          </a:bodyPr>
          <a:lstStyle/>
          <a:p>
            <a:r>
              <a:rPr lang="en-US" dirty="0"/>
              <a:t>From: </a:t>
            </a:r>
            <a:r>
              <a:rPr lang="en-US" dirty="0">
                <a:hlinkClick r:id="rId3"/>
              </a:rPr>
              <a:t>https://</a:t>
            </a:r>
            <a:r>
              <a:rPr lang="en-US" dirty="0" smtClean="0">
                <a:hlinkClick r:id="rId3"/>
              </a:rPr>
              <a:t>www.nbcnews.com/tech/security/millions-people-uploaded-photos-ever-app-then-company-used-them-n1003371</a:t>
            </a:r>
            <a:r>
              <a:rPr lang="en-US" dirty="0" smtClean="0"/>
              <a:t> </a:t>
            </a:r>
            <a:endParaRPr lang="en-US" dirty="0"/>
          </a:p>
        </p:txBody>
      </p:sp>
    </p:spTree>
    <p:extLst>
      <p:ext uri="{BB962C8B-B14F-4D97-AF65-F5344CB8AC3E}">
        <p14:creationId xmlns:p14="http://schemas.microsoft.com/office/powerpoint/2010/main" val="24811801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8492" y="0"/>
            <a:ext cx="2972167" cy="5143500"/>
          </a:xfrm>
          <a:prstGeom prst="rect">
            <a:avLst/>
          </a:prstGeom>
        </p:spPr>
      </p:pic>
    </p:spTree>
    <p:extLst>
      <p:ext uri="{BB962C8B-B14F-4D97-AF65-F5344CB8AC3E}">
        <p14:creationId xmlns:p14="http://schemas.microsoft.com/office/powerpoint/2010/main" val="281063150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sz="5400" dirty="0"/>
              <a:t>Does this technology or data collection disproportionately </a:t>
            </a:r>
            <a:r>
              <a:rPr lang="en" sz="5400" dirty="0" smtClean="0"/>
              <a:t>harm specific </a:t>
            </a:r>
            <a:r>
              <a:rPr lang="en" sz="5400" dirty="0"/>
              <a:t>populations?</a:t>
            </a:r>
            <a:endParaRPr lang="en-US" sz="5400" dirty="0"/>
          </a:p>
        </p:txBody>
      </p:sp>
    </p:spTree>
    <p:extLst>
      <p:ext uri="{BB962C8B-B14F-4D97-AF65-F5344CB8AC3E}">
        <p14:creationId xmlns:p14="http://schemas.microsoft.com/office/powerpoint/2010/main" val="25146285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35794" y="219152"/>
            <a:ext cx="7639396" cy="4022708"/>
          </a:xfrm>
        </p:spPr>
      </p:pic>
      <p:sp>
        <p:nvSpPr>
          <p:cNvPr id="2" name="TextBox 1"/>
          <p:cNvSpPr txBox="1"/>
          <p:nvPr/>
        </p:nvSpPr>
        <p:spPr>
          <a:xfrm>
            <a:off x="635794" y="4371975"/>
            <a:ext cx="7639396" cy="523220"/>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www.nytimes.com/2018/01/29/world/middleeast/strava-heat-map.html?searchResultPosition=2</a:t>
            </a:r>
            <a:r>
              <a:rPr lang="en-US" dirty="0" smtClean="0"/>
              <a:t> </a:t>
            </a:r>
            <a:endParaRPr lang="en-US" dirty="0"/>
          </a:p>
        </p:txBody>
      </p:sp>
    </p:spTree>
    <p:extLst>
      <p:ext uri="{BB962C8B-B14F-4D97-AF65-F5344CB8AC3E}">
        <p14:creationId xmlns:p14="http://schemas.microsoft.com/office/powerpoint/2010/main" val="27383653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8582" y="2017752"/>
            <a:ext cx="2625587" cy="1107996"/>
          </a:xfrm>
          <a:prstGeom prst="rect">
            <a:avLst/>
          </a:prstGeom>
          <a:noFill/>
        </p:spPr>
        <p:txBody>
          <a:bodyPr wrap="square" rtlCol="0">
            <a:spAutoFit/>
          </a:bodyPr>
          <a:lstStyle/>
          <a:p>
            <a:r>
              <a:rPr lang="en-US" sz="6600" dirty="0" smtClean="0">
                <a:latin typeface="Alfa Slab One" panose="020B0604020202020204" charset="0"/>
              </a:rPr>
              <a:t>2016</a:t>
            </a:r>
            <a:endParaRPr lang="en-US" sz="6600" dirty="0">
              <a:latin typeface="Alfa Slab One" panose="020B0604020202020204"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3620" y="365110"/>
            <a:ext cx="5319512" cy="4778389"/>
          </a:xfrm>
          <a:prstGeom prst="rect">
            <a:avLst/>
          </a:prstGeom>
        </p:spPr>
      </p:pic>
      <p:sp>
        <p:nvSpPr>
          <p:cNvPr id="2" name="TextBox 1"/>
          <p:cNvSpPr txBox="1"/>
          <p:nvPr/>
        </p:nvSpPr>
        <p:spPr>
          <a:xfrm>
            <a:off x="264319" y="4564856"/>
            <a:ext cx="8372475" cy="307777"/>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www.propublica.org/article/facebook-lets-advertisers-exclude-users-by-race</a:t>
            </a:r>
            <a:r>
              <a:rPr lang="en-US" dirty="0" smtClean="0"/>
              <a:t> </a:t>
            </a:r>
            <a:endParaRPr lang="en-US" dirty="0"/>
          </a:p>
        </p:txBody>
      </p:sp>
    </p:spTree>
    <p:extLst>
      <p:ext uri="{BB962C8B-B14F-4D97-AF65-F5344CB8AC3E}">
        <p14:creationId xmlns:p14="http://schemas.microsoft.com/office/powerpoint/2010/main" val="7805763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069" y="0"/>
            <a:ext cx="5757931" cy="4543425"/>
          </a:xfrm>
          <a:prstGeom prst="rect">
            <a:avLst/>
          </a:prstGeom>
        </p:spPr>
      </p:pic>
      <p:sp>
        <p:nvSpPr>
          <p:cNvPr id="3" name="TextBox 2"/>
          <p:cNvSpPr txBox="1"/>
          <p:nvPr/>
        </p:nvSpPr>
        <p:spPr>
          <a:xfrm>
            <a:off x="78582" y="2017752"/>
            <a:ext cx="2625587" cy="1107996"/>
          </a:xfrm>
          <a:prstGeom prst="rect">
            <a:avLst/>
          </a:prstGeom>
          <a:noFill/>
        </p:spPr>
        <p:txBody>
          <a:bodyPr wrap="square" rtlCol="0">
            <a:spAutoFit/>
          </a:bodyPr>
          <a:lstStyle/>
          <a:p>
            <a:r>
              <a:rPr lang="en-US" sz="6600" dirty="0" smtClean="0">
                <a:latin typeface="Alfa Slab One" panose="020B0604020202020204" charset="0"/>
              </a:rPr>
              <a:t>2017</a:t>
            </a:r>
            <a:endParaRPr lang="en-US" sz="6600" dirty="0">
              <a:latin typeface="Alfa Slab One" panose="020B0604020202020204" charset="0"/>
            </a:endParaRPr>
          </a:p>
        </p:txBody>
      </p:sp>
      <p:sp>
        <p:nvSpPr>
          <p:cNvPr id="4" name="TextBox 3"/>
          <p:cNvSpPr txBox="1"/>
          <p:nvPr/>
        </p:nvSpPr>
        <p:spPr>
          <a:xfrm>
            <a:off x="150019" y="4664869"/>
            <a:ext cx="8815387" cy="307777"/>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www.propublica.org/article/facebook-advertising-discrimination-housing-race-sex-national-origin</a:t>
            </a:r>
            <a:r>
              <a:rPr lang="en-US" dirty="0" smtClean="0"/>
              <a:t> </a:t>
            </a:r>
            <a:endParaRPr lang="en-US" dirty="0"/>
          </a:p>
        </p:txBody>
      </p:sp>
    </p:spTree>
    <p:extLst>
      <p:ext uri="{BB962C8B-B14F-4D97-AF65-F5344CB8AC3E}">
        <p14:creationId xmlns:p14="http://schemas.microsoft.com/office/powerpoint/2010/main" val="3079614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8582" y="2017752"/>
            <a:ext cx="2625587" cy="1107996"/>
          </a:xfrm>
          <a:prstGeom prst="rect">
            <a:avLst/>
          </a:prstGeom>
          <a:noFill/>
        </p:spPr>
        <p:txBody>
          <a:bodyPr wrap="square" rtlCol="0">
            <a:spAutoFit/>
          </a:bodyPr>
          <a:lstStyle/>
          <a:p>
            <a:r>
              <a:rPr lang="en-US" sz="6600" dirty="0" smtClean="0">
                <a:latin typeface="Alfa Slab One" panose="020B0604020202020204" charset="0"/>
              </a:rPr>
              <a:t>2019</a:t>
            </a:r>
            <a:endParaRPr lang="en-US" sz="6600" dirty="0">
              <a:latin typeface="Alfa Slab One" panose="020B060402020202020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8377" y="1221581"/>
            <a:ext cx="6765623" cy="3018509"/>
          </a:xfrm>
          <a:prstGeom prst="rect">
            <a:avLst/>
          </a:prstGeom>
        </p:spPr>
      </p:pic>
      <p:sp>
        <p:nvSpPr>
          <p:cNvPr id="2" name="TextBox 1"/>
          <p:cNvSpPr txBox="1"/>
          <p:nvPr/>
        </p:nvSpPr>
        <p:spPr>
          <a:xfrm>
            <a:off x="157163" y="4722019"/>
            <a:ext cx="8551068" cy="307777"/>
          </a:xfrm>
          <a:prstGeom prst="rect">
            <a:avLst/>
          </a:prstGeom>
          <a:noFill/>
        </p:spPr>
        <p:txBody>
          <a:bodyPr wrap="square" rtlCol="0">
            <a:spAutoFit/>
          </a:bodyPr>
          <a:lstStyle/>
          <a:p>
            <a:r>
              <a:rPr lang="en-US" dirty="0" smtClean="0"/>
              <a:t>From: </a:t>
            </a:r>
            <a:r>
              <a:rPr lang="en-US" dirty="0" smtClean="0">
                <a:hlinkClick r:id="rId4"/>
              </a:rPr>
              <a:t>https</a:t>
            </a:r>
            <a:r>
              <a:rPr lang="en-US" dirty="0">
                <a:hlinkClick r:id="rId4"/>
              </a:rPr>
              <a:t>://</a:t>
            </a:r>
            <a:r>
              <a:rPr lang="en-US" dirty="0" smtClean="0">
                <a:hlinkClick r:id="rId4"/>
              </a:rPr>
              <a:t>www.propublica.org/article/hud-sues-facebook-housing-discrimination-advertising-algorithms</a:t>
            </a:r>
            <a:r>
              <a:rPr lang="en-US" dirty="0" smtClean="0"/>
              <a:t> </a:t>
            </a:r>
            <a:endParaRPr lang="en-US" dirty="0"/>
          </a:p>
        </p:txBody>
      </p:sp>
    </p:spTree>
    <p:extLst>
      <p:ext uri="{BB962C8B-B14F-4D97-AF65-F5344CB8AC3E}">
        <p14:creationId xmlns:p14="http://schemas.microsoft.com/office/powerpoint/2010/main" val="49345800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654" y="0"/>
            <a:ext cx="5073915" cy="5143500"/>
          </a:xfrm>
          <a:prstGeom prst="rect">
            <a:avLst/>
          </a:prstGeom>
        </p:spPr>
      </p:pic>
      <p:sp>
        <p:nvSpPr>
          <p:cNvPr id="3" name="TextBox 2"/>
          <p:cNvSpPr txBox="1"/>
          <p:nvPr/>
        </p:nvSpPr>
        <p:spPr>
          <a:xfrm>
            <a:off x="5151569" y="114300"/>
            <a:ext cx="3763831" cy="1384995"/>
          </a:xfrm>
          <a:prstGeom prst="rect">
            <a:avLst/>
          </a:prstGeom>
          <a:noFill/>
        </p:spPr>
        <p:txBody>
          <a:bodyPr wrap="square" rtlCol="0">
            <a:spAutoFit/>
          </a:bodyPr>
          <a:lstStyle/>
          <a:p>
            <a:r>
              <a:rPr lang="en-US" dirty="0"/>
              <a:t>“While the data collection is aimed at helping doctors make more informed decisions on prescribing opioids, it could also lead to blacklisting of some patients and keep them from getting the drugs they need, according to patient advocates</a:t>
            </a:r>
            <a:r>
              <a:rPr lang="en-US" dirty="0" smtClean="0"/>
              <a:t>.”</a:t>
            </a:r>
            <a:endParaRPr lang="en-US" dirty="0"/>
          </a:p>
        </p:txBody>
      </p:sp>
      <p:sp>
        <p:nvSpPr>
          <p:cNvPr id="4" name="TextBox 3"/>
          <p:cNvSpPr txBox="1"/>
          <p:nvPr/>
        </p:nvSpPr>
        <p:spPr>
          <a:xfrm>
            <a:off x="5236369" y="1750219"/>
            <a:ext cx="3507581" cy="2462213"/>
          </a:xfrm>
          <a:prstGeom prst="rect">
            <a:avLst/>
          </a:prstGeom>
          <a:noFill/>
        </p:spPr>
        <p:txBody>
          <a:bodyPr wrap="square" rtlCol="0">
            <a:spAutoFit/>
          </a:bodyPr>
          <a:lstStyle/>
          <a:p>
            <a:r>
              <a:rPr lang="en-US" dirty="0"/>
              <a:t>“Over the past year, powerful companies such as LexisNexis have begun hoovering up the data from insurance claims, digital health records, housing records, and even information about a patient’s friends, family and roommates, without telling the patient they are accessing the information, and creating risk scores for health care providers and insurers. Health insurance giant Cigna and UnitedHealth's </a:t>
            </a:r>
            <a:r>
              <a:rPr lang="en-US" dirty="0" err="1"/>
              <a:t>Optum</a:t>
            </a:r>
            <a:r>
              <a:rPr lang="en-US" dirty="0"/>
              <a:t> are also using risk scores</a:t>
            </a:r>
            <a:r>
              <a:rPr lang="en-US" dirty="0" smtClean="0"/>
              <a:t>.”</a:t>
            </a:r>
            <a:endParaRPr lang="en-US" dirty="0"/>
          </a:p>
        </p:txBody>
      </p:sp>
      <p:sp>
        <p:nvSpPr>
          <p:cNvPr id="7" name="TextBox 6"/>
          <p:cNvSpPr txBox="1"/>
          <p:nvPr/>
        </p:nvSpPr>
        <p:spPr>
          <a:xfrm>
            <a:off x="5329238" y="4570511"/>
            <a:ext cx="3436144" cy="307777"/>
          </a:xfrm>
          <a:prstGeom prst="rect">
            <a:avLst/>
          </a:prstGeom>
          <a:noFill/>
        </p:spPr>
        <p:txBody>
          <a:bodyPr wrap="square" rtlCol="0">
            <a:spAutoFit/>
          </a:bodyPr>
          <a:lstStyle/>
          <a:p>
            <a:endParaRPr lang="en-US" dirty="0"/>
          </a:p>
        </p:txBody>
      </p:sp>
      <p:sp>
        <p:nvSpPr>
          <p:cNvPr id="8" name="TextBox 7"/>
          <p:cNvSpPr txBox="1"/>
          <p:nvPr/>
        </p:nvSpPr>
        <p:spPr>
          <a:xfrm>
            <a:off x="5460207" y="4724400"/>
            <a:ext cx="3436144" cy="307777"/>
          </a:xfrm>
          <a:prstGeom prst="rect">
            <a:avLst/>
          </a:prstGeom>
          <a:noFill/>
        </p:spPr>
        <p:txBody>
          <a:bodyPr wrap="square" rtlCol="0">
            <a:spAutoFit/>
          </a:bodyPr>
          <a:lstStyle/>
          <a:p>
            <a:endParaRPr lang="en-US" dirty="0"/>
          </a:p>
        </p:txBody>
      </p:sp>
      <p:sp>
        <p:nvSpPr>
          <p:cNvPr id="9" name="TextBox 8"/>
          <p:cNvSpPr txBox="1"/>
          <p:nvPr/>
        </p:nvSpPr>
        <p:spPr>
          <a:xfrm>
            <a:off x="5329238" y="4421981"/>
            <a:ext cx="3814762" cy="738664"/>
          </a:xfrm>
          <a:prstGeom prst="rect">
            <a:avLst/>
          </a:prstGeom>
          <a:noFill/>
        </p:spPr>
        <p:txBody>
          <a:bodyPr wrap="square" rtlCol="0">
            <a:spAutoFit/>
          </a:bodyPr>
          <a:lstStyle/>
          <a:p>
            <a:r>
              <a:rPr lang="en-US" dirty="0"/>
              <a:t>From: </a:t>
            </a:r>
            <a:r>
              <a:rPr lang="en-US" dirty="0">
                <a:hlinkClick r:id="rId3"/>
              </a:rPr>
              <a:t>https://</a:t>
            </a:r>
            <a:r>
              <a:rPr lang="en-US" dirty="0" smtClean="0">
                <a:hlinkClick r:id="rId3"/>
              </a:rPr>
              <a:t>www.politico.com/story/2019/02/03/health-risk-scores-opioid-abuse-1139978</a:t>
            </a:r>
            <a:r>
              <a:rPr lang="en-US" dirty="0" smtClean="0"/>
              <a:t> </a:t>
            </a:r>
            <a:endParaRPr lang="en-US" dirty="0"/>
          </a:p>
        </p:txBody>
      </p:sp>
    </p:spTree>
    <p:extLst>
      <p:ext uri="{BB962C8B-B14F-4D97-AF65-F5344CB8AC3E}">
        <p14:creationId xmlns:p14="http://schemas.microsoft.com/office/powerpoint/2010/main" val="14822933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7308213" cy="4991533"/>
          </a:xfrm>
          <a:prstGeom prst="rect">
            <a:avLst/>
          </a:prstGeom>
        </p:spPr>
      </p:pic>
      <p:sp>
        <p:nvSpPr>
          <p:cNvPr id="4" name="TextBox 3"/>
          <p:cNvSpPr txBox="1"/>
          <p:nvPr/>
        </p:nvSpPr>
        <p:spPr>
          <a:xfrm>
            <a:off x="7436644" y="300038"/>
            <a:ext cx="1457325" cy="1815882"/>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www.nytimes.com/interactive/2019/04/13/us/google-location-tracking-police.html</a:t>
            </a:r>
            <a:r>
              <a:rPr lang="en-US" dirty="0" smtClean="0"/>
              <a:t> </a:t>
            </a:r>
            <a:endParaRPr lang="en-US" dirty="0"/>
          </a:p>
        </p:txBody>
      </p:sp>
    </p:spTree>
    <p:extLst>
      <p:ext uri="{BB962C8B-B14F-4D97-AF65-F5344CB8AC3E}">
        <p14:creationId xmlns:p14="http://schemas.microsoft.com/office/powerpoint/2010/main" val="26974055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984" y="85726"/>
            <a:ext cx="6272842" cy="2814638"/>
          </a:xfrm>
          <a:prstGeom prst="rect">
            <a:avLst/>
          </a:prstGeom>
          <a:effectLst>
            <a:outerShdw blurRad="63500" sx="102000" sy="102000" algn="ctr" rotWithShape="0">
              <a:prstClr val="black">
                <a:alpha val="40000"/>
              </a:prstClr>
            </a:outerShdw>
          </a:effec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63416" y="2900364"/>
            <a:ext cx="6088908" cy="217188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39707052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761" y="0"/>
            <a:ext cx="8631044" cy="4637030"/>
          </a:xfrm>
          <a:prstGeom prst="rect">
            <a:avLst/>
          </a:prstGeom>
        </p:spPr>
      </p:pic>
      <p:sp>
        <p:nvSpPr>
          <p:cNvPr id="3" name="TextBox 2"/>
          <p:cNvSpPr txBox="1"/>
          <p:nvPr/>
        </p:nvSpPr>
        <p:spPr>
          <a:xfrm>
            <a:off x="275063" y="4765288"/>
            <a:ext cx="8474927" cy="312234"/>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www.themarshallproject.org/2018/04/19/framed-for-murder-by-his-own-dna</a:t>
            </a:r>
            <a:r>
              <a:rPr lang="en-US" dirty="0" smtClean="0"/>
              <a:t> </a:t>
            </a:r>
            <a:endParaRPr lang="en-US" dirty="0"/>
          </a:p>
        </p:txBody>
      </p:sp>
    </p:spTree>
    <p:extLst>
      <p:ext uri="{BB962C8B-B14F-4D97-AF65-F5344CB8AC3E}">
        <p14:creationId xmlns:p14="http://schemas.microsoft.com/office/powerpoint/2010/main" val="265572566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512" y="0"/>
            <a:ext cx="5494322" cy="5143500"/>
          </a:xfrm>
          <a:prstGeom prst="rect">
            <a:avLst/>
          </a:prstGeom>
        </p:spPr>
      </p:pic>
      <p:sp>
        <p:nvSpPr>
          <p:cNvPr id="3" name="TextBox 2"/>
          <p:cNvSpPr txBox="1"/>
          <p:nvPr/>
        </p:nvSpPr>
        <p:spPr>
          <a:xfrm>
            <a:off x="5783766" y="223024"/>
            <a:ext cx="3152078" cy="2031325"/>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www.nytimes.com/2018/10/11/science/science-genetic-genealogy-study.html?rref=collection%2Fsectioncollection%2Fhealth&amp;action=click&amp;contentCollection=health&amp;region=stream&amp;module=stream_unit&amp;version=latest&amp;contentPlacement=31&amp;pgtype=sectionfr</a:t>
            </a:r>
            <a:r>
              <a:rPr lang="en-US" dirty="0" smtClean="0"/>
              <a:t> </a:t>
            </a:r>
            <a:endParaRPr lang="en-US" dirty="0"/>
          </a:p>
        </p:txBody>
      </p:sp>
    </p:spTree>
    <p:extLst>
      <p:ext uri="{BB962C8B-B14F-4D97-AF65-F5344CB8AC3E}">
        <p14:creationId xmlns:p14="http://schemas.microsoft.com/office/powerpoint/2010/main" val="286051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 replicates the biases of underlying data</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5053" y="980488"/>
            <a:ext cx="5542964" cy="4163012"/>
          </a:xfrm>
          <a:prstGeom prst="rect">
            <a:avLst/>
          </a:prstGeom>
        </p:spPr>
      </p:pic>
      <p:sp>
        <p:nvSpPr>
          <p:cNvPr id="4" name="TextBox 3"/>
          <p:cNvSpPr txBox="1"/>
          <p:nvPr/>
        </p:nvSpPr>
        <p:spPr>
          <a:xfrm>
            <a:off x="7055005" y="3873190"/>
            <a:ext cx="1940312" cy="1169551"/>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www.npr.org/2018/06/25/622715984/how-data-analysis-is-driving-policing</a:t>
            </a:r>
            <a:r>
              <a:rPr lang="en-US" dirty="0" smtClean="0"/>
              <a:t> </a:t>
            </a:r>
            <a:endParaRPr lang="en-US" dirty="0"/>
          </a:p>
        </p:txBody>
      </p:sp>
    </p:spTree>
    <p:extLst>
      <p:ext uri="{BB962C8B-B14F-4D97-AF65-F5344CB8AC3E}">
        <p14:creationId xmlns:p14="http://schemas.microsoft.com/office/powerpoint/2010/main" val="26867509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225621" cy="5143500"/>
          </a:xfrm>
          <a:prstGeom prst="rect">
            <a:avLst/>
          </a:prstGeom>
        </p:spPr>
      </p:pic>
      <p:sp>
        <p:nvSpPr>
          <p:cNvPr id="3" name="TextBox 2"/>
          <p:cNvSpPr txBox="1"/>
          <p:nvPr/>
        </p:nvSpPr>
        <p:spPr>
          <a:xfrm>
            <a:off x="6372225" y="178594"/>
            <a:ext cx="2478881" cy="954107"/>
          </a:xfrm>
          <a:prstGeom prst="rect">
            <a:avLst/>
          </a:prstGeom>
          <a:noFill/>
        </p:spPr>
        <p:txBody>
          <a:bodyPr wrap="square" rtlCol="0">
            <a:spAutoFit/>
          </a:bodyPr>
          <a:lstStyle/>
          <a:p>
            <a:r>
              <a:rPr lang="en-US" dirty="0"/>
              <a:t>From: </a:t>
            </a:r>
            <a:r>
              <a:rPr lang="en-US" dirty="0">
                <a:hlinkClick r:id="rId3"/>
              </a:rPr>
              <a:t>https://</a:t>
            </a:r>
            <a:r>
              <a:rPr lang="en-US" dirty="0" smtClean="0">
                <a:hlinkClick r:id="rId3"/>
              </a:rPr>
              <a:t>www.amazon.jobs/en/jobs/836421/managing-editor-news</a:t>
            </a:r>
            <a:r>
              <a:rPr lang="en-US" dirty="0" smtClean="0"/>
              <a:t> </a:t>
            </a:r>
            <a:endParaRPr lang="en-US" dirty="0"/>
          </a:p>
        </p:txBody>
      </p:sp>
    </p:spTree>
    <p:extLst>
      <p:ext uri="{BB962C8B-B14F-4D97-AF65-F5344CB8AC3E}">
        <p14:creationId xmlns:p14="http://schemas.microsoft.com/office/powerpoint/2010/main" val="25483498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3815"/>
            <a:ext cx="6783144" cy="4192859"/>
          </a:xfrm>
          <a:prstGeom prst="rect">
            <a:avLst/>
          </a:prstGeom>
        </p:spPr>
      </p:pic>
      <p:sp>
        <p:nvSpPr>
          <p:cNvPr id="3" name="TextBox 2"/>
          <p:cNvSpPr txBox="1"/>
          <p:nvPr/>
        </p:nvSpPr>
        <p:spPr>
          <a:xfrm>
            <a:off x="260195" y="4527395"/>
            <a:ext cx="7545659" cy="523220"/>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www.buzzfeednews.com/article/charliewarzel/apps-are-revealing-your-private-information-to-facebook-and</a:t>
            </a:r>
            <a:r>
              <a:rPr lang="en-US" dirty="0" smtClean="0"/>
              <a:t> </a:t>
            </a:r>
            <a:endParaRPr lang="en-US" dirty="0"/>
          </a:p>
        </p:txBody>
      </p:sp>
    </p:spTree>
    <p:extLst>
      <p:ext uri="{BB962C8B-B14F-4D97-AF65-F5344CB8AC3E}">
        <p14:creationId xmlns:p14="http://schemas.microsoft.com/office/powerpoint/2010/main" val="6285899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7" y="54096"/>
            <a:ext cx="6267489" cy="408928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9162" y="1246811"/>
            <a:ext cx="4122216" cy="1703849"/>
          </a:xfrm>
          <a:prstGeom prst="rect">
            <a:avLst/>
          </a:prstGeom>
        </p:spPr>
      </p:pic>
      <p:sp>
        <p:nvSpPr>
          <p:cNvPr id="4" name="TextBox 3"/>
          <p:cNvSpPr txBox="1"/>
          <p:nvPr/>
        </p:nvSpPr>
        <p:spPr>
          <a:xfrm>
            <a:off x="164306" y="4143376"/>
            <a:ext cx="8336757" cy="523220"/>
          </a:xfrm>
          <a:prstGeom prst="rect">
            <a:avLst/>
          </a:prstGeom>
          <a:noFill/>
        </p:spPr>
        <p:txBody>
          <a:bodyPr wrap="square" rtlCol="0">
            <a:spAutoFit/>
          </a:bodyPr>
          <a:lstStyle/>
          <a:p>
            <a:r>
              <a:rPr lang="en-US" dirty="0"/>
              <a:t>From: </a:t>
            </a:r>
            <a:r>
              <a:rPr lang="en-US" dirty="0">
                <a:hlinkClick r:id="rId4"/>
              </a:rPr>
              <a:t>https://www.niemanlab.org/2019/04/a-doorbell-company-owned-by-amazon-wants-to-start-producing-crime-news-and-itll-definitely-end-well</a:t>
            </a:r>
            <a:r>
              <a:rPr lang="en-US" dirty="0" smtClean="0">
                <a:hlinkClick r:id="rId4"/>
              </a:rPr>
              <a:t>/</a:t>
            </a:r>
            <a:r>
              <a:rPr lang="en-US" dirty="0" smtClean="0"/>
              <a:t> </a:t>
            </a:r>
            <a:endParaRPr lang="en-US" dirty="0"/>
          </a:p>
        </p:txBody>
      </p:sp>
    </p:spTree>
    <p:extLst>
      <p:ext uri="{BB962C8B-B14F-4D97-AF65-F5344CB8AC3E}">
        <p14:creationId xmlns:p14="http://schemas.microsoft.com/office/powerpoint/2010/main" val="414656349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scare people into buying your product?</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885" y="1508140"/>
            <a:ext cx="5908903" cy="3635360"/>
          </a:xfrm>
          <a:prstGeom prst="rect">
            <a:avLst/>
          </a:prstGeom>
        </p:spPr>
      </p:pic>
      <p:sp>
        <p:nvSpPr>
          <p:cNvPr id="4" name="TextBox 3"/>
          <p:cNvSpPr txBox="1"/>
          <p:nvPr/>
        </p:nvSpPr>
        <p:spPr>
          <a:xfrm>
            <a:off x="6486525" y="1664494"/>
            <a:ext cx="2514600" cy="954107"/>
          </a:xfrm>
          <a:prstGeom prst="rect">
            <a:avLst/>
          </a:prstGeom>
          <a:noFill/>
        </p:spPr>
        <p:txBody>
          <a:bodyPr wrap="square" rtlCol="0">
            <a:spAutoFit/>
          </a:bodyPr>
          <a:lstStyle/>
          <a:p>
            <a:r>
              <a:rPr lang="en-US" dirty="0"/>
              <a:t>From: </a:t>
            </a:r>
            <a:r>
              <a:rPr lang="en-US" dirty="0">
                <a:hlinkClick r:id="rId3"/>
              </a:rPr>
              <a:t>https://www.pewresearch.org/fact-tank/2019/01/03/5-facts-about-crime-in-the-u-s</a:t>
            </a:r>
            <a:r>
              <a:rPr lang="en-US" dirty="0" smtClean="0">
                <a:hlinkClick r:id="rId3"/>
              </a:rPr>
              <a:t>/</a:t>
            </a:r>
            <a:r>
              <a:rPr lang="en-US" dirty="0" smtClean="0"/>
              <a:t> </a:t>
            </a:r>
            <a:endParaRPr lang="en-US" dirty="0"/>
          </a:p>
        </p:txBody>
      </p:sp>
    </p:spTree>
    <p:extLst>
      <p:ext uri="{BB962C8B-B14F-4D97-AF65-F5344CB8AC3E}">
        <p14:creationId xmlns:p14="http://schemas.microsoft.com/office/powerpoint/2010/main" val="831856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7696200" cy="45567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30905" y="3646170"/>
            <a:ext cx="5311140" cy="128016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extBox 4"/>
          <p:cNvSpPr txBox="1"/>
          <p:nvPr/>
        </p:nvSpPr>
        <p:spPr>
          <a:xfrm>
            <a:off x="235744" y="4836319"/>
            <a:ext cx="8443912" cy="523220"/>
          </a:xfrm>
          <a:prstGeom prst="rect">
            <a:avLst/>
          </a:prstGeom>
          <a:noFill/>
        </p:spPr>
        <p:txBody>
          <a:bodyPr wrap="square" rtlCol="0">
            <a:spAutoFit/>
          </a:bodyPr>
          <a:lstStyle/>
          <a:p>
            <a:r>
              <a:rPr lang="en-US" dirty="0"/>
              <a:t>From: </a:t>
            </a:r>
            <a:r>
              <a:rPr lang="en-US" dirty="0">
                <a:hlinkClick r:id="rId5"/>
              </a:rPr>
              <a:t>https://</a:t>
            </a:r>
            <a:r>
              <a:rPr lang="en-US" dirty="0" smtClean="0">
                <a:hlinkClick r:id="rId5"/>
              </a:rPr>
              <a:t>www.bloomberg.com/news/articles/2019-01-24/how-period-tracking-apps-are-monetizing-women-s-extremely-personal-data</a:t>
            </a:r>
            <a:r>
              <a:rPr lang="en-US" dirty="0" smtClean="0"/>
              <a:t> </a:t>
            </a:r>
            <a:endParaRPr lang="en-US" dirty="0"/>
          </a:p>
        </p:txBody>
      </p:sp>
    </p:spTree>
    <p:extLst>
      <p:ext uri="{BB962C8B-B14F-4D97-AF65-F5344CB8AC3E}">
        <p14:creationId xmlns:p14="http://schemas.microsoft.com/office/powerpoint/2010/main" val="7078740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Does the privacy of the </a:t>
            </a:r>
            <a:r>
              <a:rPr lang="en-US" sz="4400" dirty="0" smtClean="0"/>
              <a:t>consumer </a:t>
            </a:r>
            <a:r>
              <a:rPr lang="en-US" sz="4400" dirty="0" smtClean="0"/>
              <a:t>depend on the good intentions of </a:t>
            </a:r>
            <a:r>
              <a:rPr lang="en-US" sz="4400" dirty="0" smtClean="0"/>
              <a:t>employees</a:t>
            </a:r>
            <a:r>
              <a:rPr lang="en-US" sz="4400" dirty="0" smtClean="0"/>
              <a:t>? (i.e. </a:t>
            </a:r>
            <a:r>
              <a:rPr lang="en-US" sz="4400" dirty="0" smtClean="0"/>
              <a:t>privacy by policy vs. privacy by design)</a:t>
            </a:r>
            <a:endParaRPr lang="en-US" sz="4400" dirty="0"/>
          </a:p>
        </p:txBody>
      </p:sp>
    </p:spTree>
    <p:extLst>
      <p:ext uri="{BB962C8B-B14F-4D97-AF65-F5344CB8AC3E}">
        <p14:creationId xmlns:p14="http://schemas.microsoft.com/office/powerpoint/2010/main" val="19527854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4678777"/>
          </a:xfrm>
          <a:prstGeom prst="rect">
            <a:avLst/>
          </a:prstGeom>
        </p:spPr>
      </p:pic>
      <p:sp>
        <p:nvSpPr>
          <p:cNvPr id="3" name="TextBox 2"/>
          <p:cNvSpPr txBox="1"/>
          <p:nvPr/>
        </p:nvSpPr>
        <p:spPr>
          <a:xfrm>
            <a:off x="178420" y="4678777"/>
            <a:ext cx="8556702" cy="523220"/>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www.bloomberg.com/news/articles/2019-04-10/is-anyone-listening-to-you-on-alexa-a-global-team-reviews-audio</a:t>
            </a:r>
            <a:r>
              <a:rPr lang="en-US" dirty="0" smtClean="0"/>
              <a:t> </a:t>
            </a:r>
            <a:endParaRPr lang="en-US" dirty="0"/>
          </a:p>
        </p:txBody>
      </p:sp>
    </p:spTree>
    <p:extLst>
      <p:ext uri="{BB962C8B-B14F-4D97-AF65-F5344CB8AC3E}">
        <p14:creationId xmlns:p14="http://schemas.microsoft.com/office/powerpoint/2010/main" val="22778772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137" y="0"/>
            <a:ext cx="8137999" cy="4562990"/>
          </a:xfrm>
          <a:prstGeom prst="rect">
            <a:avLst/>
          </a:prstGeom>
        </p:spPr>
      </p:pic>
      <p:sp>
        <p:nvSpPr>
          <p:cNvPr id="3" name="TextBox 2"/>
          <p:cNvSpPr txBox="1"/>
          <p:nvPr/>
        </p:nvSpPr>
        <p:spPr>
          <a:xfrm>
            <a:off x="379141" y="4638907"/>
            <a:ext cx="8147825" cy="523220"/>
          </a:xfrm>
          <a:prstGeom prst="rect">
            <a:avLst/>
          </a:prstGeom>
          <a:noFill/>
        </p:spPr>
        <p:txBody>
          <a:bodyPr wrap="square" rtlCol="0">
            <a:spAutoFit/>
          </a:bodyPr>
          <a:lstStyle/>
          <a:p>
            <a:r>
              <a:rPr lang="en-US" dirty="0"/>
              <a:t>From: </a:t>
            </a:r>
            <a:r>
              <a:rPr lang="en-US" dirty="0">
                <a:hlinkClick r:id="rId4"/>
              </a:rPr>
              <a:t>https://</a:t>
            </a:r>
            <a:r>
              <a:rPr lang="en-US" dirty="0" smtClean="0">
                <a:hlinkClick r:id="rId4"/>
              </a:rPr>
              <a:t>www.bloomberg.com/news/articles/2019-04-24/amazon-s-alexa-reviewers-can-access-customers-home-addresses</a:t>
            </a:r>
            <a:r>
              <a:rPr lang="en-US" dirty="0" smtClean="0"/>
              <a:t> </a:t>
            </a:r>
            <a:endParaRPr lang="en-US" dirty="0"/>
          </a:p>
        </p:txBody>
      </p:sp>
    </p:spTree>
    <p:extLst>
      <p:ext uri="{BB962C8B-B14F-4D97-AF65-F5344CB8AC3E}">
        <p14:creationId xmlns:p14="http://schemas.microsoft.com/office/powerpoint/2010/main" val="11862433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t>If I’m already paying for this thing, why should it monetize my data?</a:t>
            </a:r>
            <a:endParaRPr lang="en-US" sz="5400" dirty="0"/>
          </a:p>
        </p:txBody>
      </p:sp>
    </p:spTree>
    <p:extLst>
      <p:ext uri="{BB962C8B-B14F-4D97-AF65-F5344CB8AC3E}">
        <p14:creationId xmlns:p14="http://schemas.microsoft.com/office/powerpoint/2010/main" val="5453983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5013" y="1202531"/>
            <a:ext cx="4895850" cy="3019425"/>
          </a:xfrm>
          <a:prstGeom prst="rect">
            <a:avLst/>
          </a:prstGeom>
        </p:spPr>
      </p:pic>
    </p:spTree>
    <p:extLst>
      <p:ext uri="{BB962C8B-B14F-4D97-AF65-F5344CB8AC3E}">
        <p14:creationId xmlns:p14="http://schemas.microsoft.com/office/powerpoint/2010/main" val="3818503884"/>
      </p:ext>
    </p:extLst>
  </p:cSld>
  <p:clrMapOvr>
    <a:masterClrMapping/>
  </p:clrMapOvr>
  <p:timing>
    <p:tnLst>
      <p:par>
        <p:cTn id="1" dur="indefinite" restart="never" nodeType="tmRoot"/>
      </p:par>
    </p:tnLst>
  </p:timing>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597</TotalTime>
  <Words>1532</Words>
  <Application>Microsoft Office PowerPoint</Application>
  <PresentationFormat>On-screen Show (16:9)</PresentationFormat>
  <Paragraphs>69</Paragraphs>
  <Slides>31</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Alfa Slab One</vt:lpstr>
      <vt:lpstr>Proxima Nova</vt:lpstr>
      <vt:lpstr>Gameday</vt:lpstr>
      <vt:lpstr>Can this technology be used in ways other than how it’s marketed?</vt:lpstr>
      <vt:lpstr>PowerPoint Presentation</vt:lpstr>
      <vt:lpstr>PowerPoint Presentation</vt:lpstr>
      <vt:lpstr>PowerPoint Presentation</vt:lpstr>
      <vt:lpstr>Does the privacy of the consumer depend on the good intentions of employees? (i.e. privacy by policy vs. privacy by design)</vt:lpstr>
      <vt:lpstr>PowerPoint Presentation</vt:lpstr>
      <vt:lpstr>PowerPoint Presentation</vt:lpstr>
      <vt:lpstr>If I’m already paying for this thing, why should it monetize my data?</vt:lpstr>
      <vt:lpstr>PowerPoint Presentation</vt:lpstr>
      <vt:lpstr>PowerPoint Presentation</vt:lpstr>
      <vt:lpstr>PowerPoint Presentation</vt:lpstr>
      <vt:lpstr>PowerPoint Presentation</vt:lpstr>
      <vt:lpstr>If I’m getting this thing for free, how is it funded?</vt:lpstr>
      <vt:lpstr>PowerPoint Presentation</vt:lpstr>
      <vt:lpstr>PowerPoint Presentation</vt:lpstr>
      <vt:lpstr>PowerPoint Presentation</vt:lpstr>
      <vt:lpstr>PowerPoint Presentation</vt:lpstr>
      <vt:lpstr>PowerPoint Presentation</vt:lpstr>
      <vt:lpstr>Does this technology or data collection disproportionately harm specific populations?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AI replicates the biases of underlying data</vt:lpstr>
      <vt:lpstr>PowerPoint Presentation</vt:lpstr>
      <vt:lpstr>PowerPoint Presentation</vt:lpstr>
      <vt:lpstr>How do you scare people into buying your product?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does the internet know about me?</dc:title>
  <dc:creator>Claire</dc:creator>
  <cp:lastModifiedBy>Claire Lobdell</cp:lastModifiedBy>
  <cp:revision>35</cp:revision>
  <dcterms:modified xsi:type="dcterms:W3CDTF">2019-05-16T21:27:46Z</dcterms:modified>
</cp:coreProperties>
</file>